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6" r:id="rId3"/>
    <p:sldId id="257" r:id="rId4"/>
    <p:sldId id="258" r:id="rId5"/>
    <p:sldId id="259" r:id="rId6"/>
    <p:sldId id="260" r:id="rId7"/>
    <p:sldId id="270" r:id="rId8"/>
    <p:sldId id="267" r:id="rId9"/>
    <p:sldId id="268" r:id="rId10"/>
    <p:sldId id="269" r:id="rId11"/>
    <p:sldId id="261" r:id="rId12"/>
    <p:sldId id="262" r:id="rId13"/>
    <p:sldId id="263" r:id="rId14"/>
    <p:sldId id="265"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73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subtitle style</a:t>
            </a:r>
            <a:endParaRPr lang="en-US" dirty="0"/>
          </a:p>
        </p:txBody>
      </p:sp>
      <p:sp>
        <p:nvSpPr>
          <p:cNvPr id="4" name="Date Placeholder 3"/>
          <p:cNvSpPr>
            <a:spLocks noGrp="1"/>
          </p:cNvSpPr>
          <p:nvPr>
            <p:ph type="dt" sz="half" idx="10"/>
          </p:nvPr>
        </p:nvSpPr>
        <p:spPr/>
        <p:txBody>
          <a:bodyPr/>
          <a:lstStyle/>
          <a:p>
            <a:fld id="{E9F58C41-E990-4C96-9643-E582D3AB525C}" type="datetimeFigureOut">
              <a:rPr lang="en-US" smtClean="0"/>
              <a:t>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43CED1-5F50-4D95-8F05-4A1366B980F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F58C41-E990-4C96-9643-E582D3AB525C}" type="datetimeFigureOut">
              <a:rPr lang="en-US" smtClean="0"/>
              <a:t>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43CED1-5F50-4D95-8F05-4A1366B980F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F58C41-E990-4C96-9643-E582D3AB525C}" type="datetimeFigureOut">
              <a:rPr lang="en-US" smtClean="0"/>
              <a:t>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43CED1-5F50-4D95-8F05-4A1366B980F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58C41-E990-4C96-9643-E582D3AB525C}" type="datetimeFigureOut">
              <a:rPr lang="en-US" smtClean="0"/>
              <a:t>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43CED1-5F50-4D95-8F05-4A1366B980F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text styles</a:t>
            </a:r>
          </a:p>
        </p:txBody>
      </p:sp>
      <p:sp>
        <p:nvSpPr>
          <p:cNvPr id="4" name="Date Placeholder 3"/>
          <p:cNvSpPr>
            <a:spLocks noGrp="1"/>
          </p:cNvSpPr>
          <p:nvPr>
            <p:ph type="dt" sz="half" idx="10"/>
          </p:nvPr>
        </p:nvSpPr>
        <p:spPr/>
        <p:txBody>
          <a:bodyPr/>
          <a:lstStyle/>
          <a:p>
            <a:fld id="{E9F58C41-E990-4C96-9643-E582D3AB525C}" type="datetimeFigureOut">
              <a:rPr lang="en-US" smtClean="0"/>
              <a:t>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43CED1-5F50-4D95-8F05-4A1366B980F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9F58C41-E990-4C96-9643-E582D3AB525C}" type="datetimeFigureOut">
              <a:rPr lang="en-US" smtClean="0"/>
              <a:t>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43CED1-5F50-4D95-8F05-4A1366B980F9}" type="slidenum">
              <a:rPr lang="en-US" smtClean="0"/>
              <a:t>‹#›</a:t>
            </a:fld>
            <a:endParaRPr lang="en-US"/>
          </a:p>
        </p:txBody>
      </p:sp>
      <p:sp>
        <p:nvSpPr>
          <p:cNvPr id="8" name="Title 7"/>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9F58C41-E990-4C96-9643-E582D3AB525C}" type="datetimeFigureOut">
              <a:rPr lang="en-US" smtClean="0"/>
              <a:t>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443CED1-5F50-4D95-8F05-4A1366B980F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9F58C41-E990-4C96-9643-E582D3AB525C}" type="datetimeFigureOut">
              <a:rPr lang="en-US" smtClean="0"/>
              <a:t>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443CED1-5F50-4D95-8F05-4A1366B980F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F58C41-E990-4C96-9643-E582D3AB525C}" type="datetimeFigureOut">
              <a:rPr lang="en-US" smtClean="0"/>
              <a:t>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443CED1-5F50-4D95-8F05-4A1366B980F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a:t>Click to edit Master text styles</a:t>
            </a:r>
          </a:p>
        </p:txBody>
      </p:sp>
      <p:sp>
        <p:nvSpPr>
          <p:cNvPr id="5" name="Date Placeholder 4"/>
          <p:cNvSpPr>
            <a:spLocks noGrp="1"/>
          </p:cNvSpPr>
          <p:nvPr>
            <p:ph type="dt" sz="half" idx="10"/>
          </p:nvPr>
        </p:nvSpPr>
        <p:spPr/>
        <p:txBody>
          <a:bodyPr/>
          <a:lstStyle/>
          <a:p>
            <a:fld id="{E9F58C41-E990-4C96-9643-E582D3AB525C}" type="datetimeFigureOut">
              <a:rPr lang="en-US" smtClean="0"/>
              <a:t>2/4/2025</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9443CED1-5F50-4D95-8F05-4A1366B980F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9F58C41-E990-4C96-9643-E582D3AB525C}" type="datetimeFigureOut">
              <a:rPr lang="en-US" smtClean="0"/>
              <a:t>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43CED1-5F50-4D95-8F05-4A1366B980F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E9F58C41-E990-4C96-9643-E582D3AB525C}" type="datetimeFigureOut">
              <a:rPr lang="en-US" smtClean="0"/>
              <a:t>2/4/2025</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9443CED1-5F50-4D95-8F05-4A1366B980F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mailto:kmcclean@brooklinema.go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52400"/>
            <a:ext cx="8045674" cy="2209800"/>
          </a:xfrm>
        </p:spPr>
        <p:txBody>
          <a:bodyPr>
            <a:normAutofit/>
          </a:bodyPr>
          <a:lstStyle/>
          <a:p>
            <a:pPr algn="ctr"/>
            <a:r>
              <a:rPr lang="en-US" sz="3600" dirty="0"/>
              <a:t>Home and Escort Linkage Program (H.E.L.P.)</a:t>
            </a:r>
            <a:br>
              <a:rPr lang="en-US" sz="3600" dirty="0"/>
            </a:br>
            <a:br>
              <a:rPr lang="en-US" dirty="0"/>
            </a:br>
            <a:r>
              <a:rPr lang="en-US" dirty="0"/>
              <a:t>at the Brookline senior Center</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00600" y="2961600"/>
            <a:ext cx="3901892" cy="3505200"/>
          </a:xfrm>
          <a:prstGeom prst="rect">
            <a:avLst/>
          </a:prstGeom>
        </p:spPr>
      </p:pic>
      <p:sp>
        <p:nvSpPr>
          <p:cNvPr id="7" name="TextBox 6"/>
          <p:cNvSpPr txBox="1"/>
          <p:nvPr/>
        </p:nvSpPr>
        <p:spPr>
          <a:xfrm>
            <a:off x="304800" y="6488668"/>
            <a:ext cx="3810000" cy="369332"/>
          </a:xfrm>
          <a:prstGeom prst="rect">
            <a:avLst/>
          </a:prstGeom>
          <a:noFill/>
        </p:spPr>
        <p:txBody>
          <a:bodyPr wrap="square" rtlCol="0">
            <a:spAutoFit/>
          </a:bodyPr>
          <a:lstStyle/>
          <a:p>
            <a:r>
              <a:rPr lang="en-US" dirty="0"/>
              <a:t>Katie McClean, LICSW</a:t>
            </a:r>
          </a:p>
        </p:txBody>
      </p:sp>
    </p:spTree>
    <p:extLst>
      <p:ext uri="{BB962C8B-B14F-4D97-AF65-F5344CB8AC3E}">
        <p14:creationId xmlns:p14="http://schemas.microsoft.com/office/powerpoint/2010/main" val="26046617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C6D5945-75D7-4200-B512-DD5A4C754E5F}"/>
              </a:ext>
            </a:extLst>
          </p:cNvPr>
          <p:cNvSpPr>
            <a:spLocks noGrp="1"/>
          </p:cNvSpPr>
          <p:nvPr>
            <p:ph type="title"/>
          </p:nvPr>
        </p:nvSpPr>
        <p:spPr>
          <a:xfrm>
            <a:off x="182562" y="381000"/>
            <a:ext cx="8778875" cy="473075"/>
          </a:xfrm>
        </p:spPr>
        <p:txBody>
          <a:bodyPr/>
          <a:lstStyle/>
          <a:p>
            <a:pPr algn="ctr"/>
            <a:r>
              <a:rPr lang="en-US" dirty="0"/>
              <a:t>Alternative/additional home care resources:</a:t>
            </a:r>
            <a:br>
              <a:rPr lang="en-US" dirty="0"/>
            </a:br>
            <a:r>
              <a:rPr lang="en-US" b="1" dirty="0"/>
              <a:t>Private pay home care services</a:t>
            </a:r>
          </a:p>
        </p:txBody>
      </p:sp>
      <p:sp>
        <p:nvSpPr>
          <p:cNvPr id="3" name="Content Placeholder 2">
            <a:extLst>
              <a:ext uri="{FF2B5EF4-FFF2-40B4-BE49-F238E27FC236}">
                <a16:creationId xmlns:a16="http://schemas.microsoft.com/office/drawing/2014/main" id="{337E32C0-C6E7-4B09-8F95-40500CA2B755}"/>
              </a:ext>
            </a:extLst>
          </p:cNvPr>
          <p:cNvSpPr>
            <a:spLocks noGrp="1"/>
          </p:cNvSpPr>
          <p:nvPr>
            <p:ph idx="1"/>
          </p:nvPr>
        </p:nvSpPr>
        <p:spPr>
          <a:xfrm>
            <a:off x="1" y="1143000"/>
            <a:ext cx="9144000" cy="5715000"/>
          </a:xfrm>
        </p:spPr>
        <p:txBody>
          <a:bodyPr>
            <a:normAutofit fontScale="92500" lnSpcReduction="10000"/>
          </a:bodyPr>
          <a:lstStyle/>
          <a:p>
            <a:pPr algn="ctr"/>
            <a:r>
              <a:rPr lang="en-US" b="0" dirty="0"/>
              <a:t>There are many private home care agencies that provide home care services to Brookline residents for a fee. The current rates are $40-60/hour. We recommend calling multiple agencies when looking for home care support so you can compare rates, requirements, and services. Below are a few important questions to consider;</a:t>
            </a:r>
          </a:p>
          <a:p>
            <a:pPr marL="0" indent="0"/>
            <a:r>
              <a:rPr lang="en-US" sz="1800" b="1" dirty="0">
                <a:effectLst/>
                <a:ea typeface="Calibri" panose="020F0502020204030204" pitchFamily="34" charset="0"/>
                <a:cs typeface="Times New Roman" panose="02020603050405020304" pitchFamily="18" charset="0"/>
              </a:rPr>
              <a:t>1. Timelines</a:t>
            </a:r>
            <a:r>
              <a:rPr lang="en-US" sz="1800" b="1" dirty="0">
                <a:ea typeface="Calibri" panose="020F0502020204030204" pitchFamily="34" charset="0"/>
                <a:cs typeface="Times New Roman" panose="02020603050405020304" pitchFamily="18" charset="0"/>
              </a:rPr>
              <a:t>: </a:t>
            </a:r>
            <a:r>
              <a:rPr lang="en-US" sz="1500" b="0" dirty="0">
                <a:effectLst/>
                <a:ea typeface="Calibri" panose="020F0502020204030204" pitchFamily="34" charset="0"/>
                <a:cs typeface="Times New Roman" panose="02020603050405020304" pitchFamily="18" charset="0"/>
              </a:rPr>
              <a:t>How long would they need to fill the schedule you request?</a:t>
            </a:r>
          </a:p>
          <a:p>
            <a:pPr marL="457200" marR="0">
              <a:lnSpc>
                <a:spcPct val="107000"/>
              </a:lnSpc>
              <a:spcBef>
                <a:spcPts val="0"/>
              </a:spcBef>
              <a:spcAft>
                <a:spcPts val="0"/>
              </a:spcAft>
            </a:pPr>
            <a:r>
              <a:rPr lang="en-US" sz="1800" dirty="0">
                <a:effectLst/>
                <a:ea typeface="Calibri" panose="020F0502020204030204" pitchFamily="34" charset="0"/>
                <a:cs typeface="Times New Roman" panose="02020603050405020304" pitchFamily="18" charset="0"/>
              </a:rPr>
              <a:t> </a:t>
            </a:r>
          </a:p>
          <a:p>
            <a:pPr marL="0" marR="0" lvl="0" indent="0">
              <a:lnSpc>
                <a:spcPct val="107000"/>
              </a:lnSpc>
              <a:spcBef>
                <a:spcPts val="0"/>
              </a:spcBef>
              <a:spcAft>
                <a:spcPts val="0"/>
              </a:spcAft>
            </a:pPr>
            <a:r>
              <a:rPr lang="en-US" sz="1800" b="1" dirty="0">
                <a:effectLst/>
                <a:ea typeface="Calibri" panose="020F0502020204030204" pitchFamily="34" charset="0"/>
                <a:cs typeface="Times New Roman" panose="02020603050405020304" pitchFamily="18" charset="0"/>
              </a:rPr>
              <a:t>2. Minimum hours</a:t>
            </a:r>
            <a:r>
              <a:rPr lang="en-US" sz="1800" b="1" dirty="0">
                <a:ea typeface="Calibri" panose="020F0502020204030204" pitchFamily="34" charset="0"/>
                <a:cs typeface="Times New Roman" panose="02020603050405020304" pitchFamily="18" charset="0"/>
              </a:rPr>
              <a:t>: </a:t>
            </a:r>
            <a:r>
              <a:rPr lang="en-US" b="0" dirty="0">
                <a:effectLst/>
                <a:ea typeface="Calibri" panose="020F0502020204030204" pitchFamily="34" charset="0"/>
                <a:cs typeface="Times New Roman" panose="02020603050405020304" pitchFamily="18" charset="0"/>
              </a:rPr>
              <a:t>Most agencies have a 3, 4, 6, or 8 hr. minimum for shifts.</a:t>
            </a:r>
          </a:p>
          <a:p>
            <a:pPr marL="457200" marR="0">
              <a:lnSpc>
                <a:spcPct val="107000"/>
              </a:lnSpc>
              <a:spcBef>
                <a:spcPts val="0"/>
              </a:spcBef>
              <a:spcAft>
                <a:spcPts val="0"/>
              </a:spcAft>
            </a:pPr>
            <a:r>
              <a:rPr lang="en-US" sz="1800" dirty="0">
                <a:effectLst/>
                <a:ea typeface="Calibri" panose="020F0502020204030204" pitchFamily="34" charset="0"/>
                <a:cs typeface="Times New Roman" panose="02020603050405020304" pitchFamily="18" charset="0"/>
              </a:rPr>
              <a:t> </a:t>
            </a:r>
          </a:p>
          <a:p>
            <a:pPr marL="0" marR="0" lvl="0" indent="0">
              <a:lnSpc>
                <a:spcPct val="107000"/>
              </a:lnSpc>
              <a:spcBef>
                <a:spcPts val="0"/>
              </a:spcBef>
              <a:spcAft>
                <a:spcPts val="0"/>
              </a:spcAft>
            </a:pPr>
            <a:r>
              <a:rPr lang="en-US" sz="1800" b="1" dirty="0">
                <a:effectLst/>
                <a:ea typeface="Calibri" panose="020F0502020204030204" pitchFamily="34" charset="0"/>
                <a:cs typeface="Times New Roman" panose="02020603050405020304" pitchFamily="18" charset="0"/>
              </a:rPr>
              <a:t>3. Replacements</a:t>
            </a:r>
            <a:r>
              <a:rPr lang="en-US" sz="1800" b="1" dirty="0">
                <a:ea typeface="Calibri" panose="020F0502020204030204" pitchFamily="34" charset="0"/>
                <a:cs typeface="Times New Roman" panose="02020603050405020304" pitchFamily="18" charset="0"/>
              </a:rPr>
              <a:t>: </a:t>
            </a:r>
            <a:r>
              <a:rPr lang="en-US" b="0" dirty="0">
                <a:effectLst/>
                <a:ea typeface="Calibri" panose="020F0502020204030204" pitchFamily="34" charset="0"/>
                <a:cs typeface="Times New Roman" panose="02020603050405020304" pitchFamily="18" charset="0"/>
              </a:rPr>
              <a:t>What is the likelihood that they would be able to find coverage for a caregiver       </a:t>
            </a:r>
          </a:p>
          <a:p>
            <a:pPr marL="0" marR="0" lvl="0" indent="0">
              <a:lnSpc>
                <a:spcPct val="107000"/>
              </a:lnSpc>
              <a:spcBef>
                <a:spcPts val="0"/>
              </a:spcBef>
              <a:spcAft>
                <a:spcPts val="0"/>
              </a:spcAft>
            </a:pPr>
            <a:r>
              <a:rPr lang="en-US" b="0" dirty="0">
                <a:effectLst/>
                <a:ea typeface="Calibri" panose="020F0502020204030204" pitchFamily="34" charset="0"/>
                <a:cs typeface="Times New Roman" panose="02020603050405020304" pitchFamily="18" charset="0"/>
              </a:rPr>
              <a:t>                                 who called out last minute or was a no-show?</a:t>
            </a:r>
          </a:p>
          <a:p>
            <a:pPr marL="457200" marR="0">
              <a:lnSpc>
                <a:spcPct val="107000"/>
              </a:lnSpc>
              <a:spcBef>
                <a:spcPts val="0"/>
              </a:spcBef>
              <a:spcAft>
                <a:spcPts val="0"/>
              </a:spcAft>
            </a:pPr>
            <a:r>
              <a:rPr lang="en-US" sz="1800" dirty="0">
                <a:effectLst/>
                <a:ea typeface="Calibri" panose="020F0502020204030204" pitchFamily="34" charset="0"/>
                <a:cs typeface="Times New Roman" panose="02020603050405020304" pitchFamily="18" charset="0"/>
              </a:rPr>
              <a:t> </a:t>
            </a:r>
          </a:p>
          <a:p>
            <a:pPr marL="0" marR="0" lvl="0" indent="0">
              <a:lnSpc>
                <a:spcPct val="107000"/>
              </a:lnSpc>
              <a:spcBef>
                <a:spcPts val="0"/>
              </a:spcBef>
              <a:spcAft>
                <a:spcPts val="0"/>
              </a:spcAft>
            </a:pPr>
            <a:r>
              <a:rPr lang="en-US" sz="1800" b="1" dirty="0">
                <a:effectLst/>
                <a:ea typeface="Calibri" panose="020F0502020204030204" pitchFamily="34" charset="0"/>
                <a:cs typeface="Times New Roman" panose="02020603050405020304" pitchFamily="18" charset="0"/>
              </a:rPr>
              <a:t>4. Notice</a:t>
            </a:r>
            <a:r>
              <a:rPr lang="en-US" sz="1800" b="1" dirty="0">
                <a:ea typeface="Calibri" panose="020F0502020204030204" pitchFamily="34" charset="0"/>
                <a:cs typeface="Times New Roman" panose="02020603050405020304" pitchFamily="18" charset="0"/>
              </a:rPr>
              <a:t>: </a:t>
            </a:r>
            <a:r>
              <a:rPr lang="en-US" b="0" dirty="0">
                <a:effectLst/>
                <a:ea typeface="Calibri" panose="020F0502020204030204" pitchFamily="34" charset="0"/>
                <a:cs typeface="Times New Roman" panose="02020603050405020304" pitchFamily="18" charset="0"/>
              </a:rPr>
              <a:t>How much notice do you need to provide to reduce care or terminate services?</a:t>
            </a:r>
          </a:p>
          <a:p>
            <a:pPr marL="0" marR="0" lvl="0" indent="0">
              <a:lnSpc>
                <a:spcPct val="107000"/>
              </a:lnSpc>
              <a:spcBef>
                <a:spcPts val="0"/>
              </a:spcBef>
              <a:spcAft>
                <a:spcPts val="0"/>
              </a:spcAft>
            </a:pPr>
            <a:endParaRPr lang="en-US" sz="1800" dirty="0">
              <a:effectLst/>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pPr>
            <a:r>
              <a:rPr lang="en-US" sz="1800" dirty="0">
                <a:ea typeface="Calibri" panose="020F0502020204030204" pitchFamily="34" charset="0"/>
                <a:cs typeface="Times New Roman" panose="02020603050405020304" pitchFamily="18" charset="0"/>
              </a:rPr>
              <a:t>5. Retainer: </a:t>
            </a:r>
            <a:r>
              <a:rPr lang="en-US" b="0" dirty="0">
                <a:ea typeface="Calibri" panose="020F0502020204030204" pitchFamily="34" charset="0"/>
                <a:cs typeface="Times New Roman" panose="02020603050405020304" pitchFamily="18" charset="0"/>
              </a:rPr>
              <a:t>How much money does the company  require you to put down in order to start care? It is typical </a:t>
            </a:r>
          </a:p>
          <a:p>
            <a:pPr marL="0" marR="0" lvl="0" indent="0">
              <a:lnSpc>
                <a:spcPct val="107000"/>
              </a:lnSpc>
              <a:spcBef>
                <a:spcPts val="0"/>
              </a:spcBef>
              <a:spcAft>
                <a:spcPts val="0"/>
              </a:spcAft>
            </a:pPr>
            <a:r>
              <a:rPr lang="en-US" b="0" dirty="0">
                <a:ea typeface="Calibri" panose="020F0502020204030204" pitchFamily="34" charset="0"/>
                <a:cs typeface="Times New Roman" panose="02020603050405020304" pitchFamily="18" charset="0"/>
              </a:rPr>
              <a:t>	     for agencies to ask for two weeks of the proposed schedule.</a:t>
            </a:r>
            <a:endParaRPr lang="en-US" b="0" dirty="0">
              <a:effectLst/>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1800" dirty="0">
                <a:effectLst/>
                <a:ea typeface="Calibri" panose="020F0502020204030204" pitchFamily="34" charset="0"/>
                <a:cs typeface="Times New Roman" panose="02020603050405020304" pitchFamily="18" charset="0"/>
              </a:rPr>
              <a:t> </a:t>
            </a:r>
          </a:p>
          <a:p>
            <a:pPr marL="0" marR="0" lvl="0" indent="0">
              <a:lnSpc>
                <a:spcPct val="107000"/>
              </a:lnSpc>
              <a:spcBef>
                <a:spcPts val="0"/>
              </a:spcBef>
              <a:spcAft>
                <a:spcPts val="0"/>
              </a:spcAft>
            </a:pPr>
            <a:r>
              <a:rPr lang="en-US" sz="1800" b="1" dirty="0">
                <a:effectLst/>
                <a:ea typeface="Calibri" panose="020F0502020204030204" pitchFamily="34" charset="0"/>
                <a:cs typeface="Times New Roman" panose="02020603050405020304" pitchFamily="18" charset="0"/>
              </a:rPr>
              <a:t>6. Answering service</a:t>
            </a:r>
            <a:r>
              <a:rPr lang="en-US" sz="1800" b="1" dirty="0">
                <a:ea typeface="Calibri" panose="020F0502020204030204" pitchFamily="34" charset="0"/>
                <a:cs typeface="Times New Roman" panose="02020603050405020304" pitchFamily="18" charset="0"/>
              </a:rPr>
              <a:t>:  </a:t>
            </a:r>
            <a:r>
              <a:rPr lang="en-US" b="0" dirty="0">
                <a:effectLst/>
                <a:ea typeface="Calibri" panose="020F0502020204030204" pitchFamily="34" charset="0"/>
                <a:cs typeface="Times New Roman" panose="02020603050405020304" pitchFamily="18" charset="0"/>
              </a:rPr>
              <a:t>Most caregiving companies have an after-hours number to call outside of business </a:t>
            </a:r>
          </a:p>
          <a:p>
            <a:pPr marL="0" marR="0" lvl="0" indent="0">
              <a:lnSpc>
                <a:spcPct val="107000"/>
              </a:lnSpc>
              <a:spcBef>
                <a:spcPts val="0"/>
              </a:spcBef>
              <a:spcAft>
                <a:spcPts val="0"/>
              </a:spcAft>
            </a:pPr>
            <a:r>
              <a:rPr lang="en-US" b="0" dirty="0">
                <a:ea typeface="Calibri" panose="020F0502020204030204" pitchFamily="34" charset="0"/>
                <a:cs typeface="Times New Roman" panose="02020603050405020304" pitchFamily="18" charset="0"/>
              </a:rPr>
              <a:t>		     </a:t>
            </a:r>
            <a:r>
              <a:rPr lang="en-US" b="0" dirty="0">
                <a:effectLst/>
                <a:ea typeface="Calibri" panose="020F0502020204030204" pitchFamily="34" charset="0"/>
                <a:cs typeface="Times New Roman" panose="02020603050405020304" pitchFamily="18" charset="0"/>
              </a:rPr>
              <a:t>hours. Is their number answered by a service (where you get a different person every </a:t>
            </a:r>
          </a:p>
          <a:p>
            <a:pPr marL="0" marR="0" lvl="0" indent="0">
              <a:lnSpc>
                <a:spcPct val="107000"/>
              </a:lnSpc>
              <a:spcBef>
                <a:spcPts val="0"/>
              </a:spcBef>
              <a:spcAft>
                <a:spcPts val="0"/>
              </a:spcAft>
            </a:pPr>
            <a:r>
              <a:rPr lang="en-US" b="0" dirty="0">
                <a:ea typeface="Calibri" panose="020F0502020204030204" pitchFamily="34" charset="0"/>
                <a:cs typeface="Times New Roman" panose="02020603050405020304" pitchFamily="18" charset="0"/>
              </a:rPr>
              <a:t>		     </a:t>
            </a:r>
            <a:r>
              <a:rPr lang="en-US" b="0" dirty="0">
                <a:effectLst/>
                <a:ea typeface="Calibri" panose="020F0502020204030204" pitchFamily="34" charset="0"/>
                <a:cs typeface="Times New Roman" panose="02020603050405020304" pitchFamily="18" charset="0"/>
              </a:rPr>
              <a:t>time) or a staff member (important for consistency)?</a:t>
            </a:r>
          </a:p>
          <a:p>
            <a:pPr marL="0" marR="0" lvl="0" indent="0">
              <a:lnSpc>
                <a:spcPct val="107000"/>
              </a:lnSpc>
              <a:spcBef>
                <a:spcPts val="0"/>
              </a:spcBef>
              <a:spcAft>
                <a:spcPts val="0"/>
              </a:spcAft>
            </a:pPr>
            <a:endParaRPr lang="en-US" sz="1800" b="0" dirty="0">
              <a:effectLst/>
              <a:ea typeface="Calibri" panose="020F0502020204030204" pitchFamily="34" charset="0"/>
              <a:cs typeface="Times New Roman" panose="02020603050405020304" pitchFamily="18" charset="0"/>
            </a:endParaRPr>
          </a:p>
          <a:p>
            <a:pPr algn="ctr"/>
            <a:r>
              <a:rPr lang="en-US" sz="1800" dirty="0"/>
              <a:t>*A list of local private pay agencies can be obtained by calling the H.E.L.P. Line: 617-730-2752*</a:t>
            </a:r>
          </a:p>
        </p:txBody>
      </p:sp>
    </p:spTree>
    <p:extLst>
      <p:ext uri="{BB962C8B-B14F-4D97-AF65-F5344CB8AC3E}">
        <p14:creationId xmlns:p14="http://schemas.microsoft.com/office/powerpoint/2010/main" val="32253313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P.a.r.c</a:t>
            </a:r>
            <a:r>
              <a:rPr lang="en-US" dirty="0"/>
              <a:t>. program</a:t>
            </a:r>
          </a:p>
        </p:txBody>
      </p:sp>
      <p:sp>
        <p:nvSpPr>
          <p:cNvPr id="3" name="Content Placeholder 2"/>
          <p:cNvSpPr>
            <a:spLocks noGrp="1"/>
          </p:cNvSpPr>
          <p:nvPr>
            <p:ph idx="1"/>
          </p:nvPr>
        </p:nvSpPr>
        <p:spPr>
          <a:xfrm>
            <a:off x="152400" y="1143000"/>
            <a:ext cx="8839200" cy="5029200"/>
          </a:xfrm>
        </p:spPr>
        <p:txBody>
          <a:bodyPr>
            <a:normAutofit/>
          </a:bodyPr>
          <a:lstStyle/>
          <a:p>
            <a:r>
              <a:rPr lang="en-US" sz="2000" b="0" dirty="0"/>
              <a:t>Parking Access for Resident’s Caregiver (P.A.R.C.) is a service provided through the Brookline Council on Aging, in cooperation with the Town of Brookline Transportation Department. The goal of this program is to provide assistance in obtaining temporary parking permits for caregivers when they are visiting Brookline residents for longer than 2 hours or overnight.</a:t>
            </a:r>
          </a:p>
          <a:p>
            <a:endParaRPr lang="en-US" sz="2000" dirty="0"/>
          </a:p>
          <a:p>
            <a:r>
              <a:rPr lang="en-US" sz="2000" dirty="0"/>
              <a:t>The use of this service is free of charge.</a:t>
            </a:r>
          </a:p>
          <a:p>
            <a:r>
              <a:rPr lang="en-US" sz="2000" dirty="0"/>
              <a:t>  </a:t>
            </a:r>
          </a:p>
          <a:p>
            <a:r>
              <a:rPr lang="en-US" sz="2000" dirty="0"/>
              <a:t>Parking permits are temporary, and will need to be renewed every six (6) months. </a:t>
            </a:r>
            <a:endParaRPr lang="en-US" sz="1050" dirty="0"/>
          </a:p>
        </p:txBody>
      </p:sp>
    </p:spTree>
    <p:extLst>
      <p:ext uri="{BB962C8B-B14F-4D97-AF65-F5344CB8AC3E}">
        <p14:creationId xmlns:p14="http://schemas.microsoft.com/office/powerpoint/2010/main" val="1967528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p.a.r.c</a:t>
            </a:r>
            <a:r>
              <a:rPr lang="en-US" dirty="0"/>
              <a:t>. Process</a:t>
            </a:r>
          </a:p>
        </p:txBody>
      </p:sp>
      <p:sp>
        <p:nvSpPr>
          <p:cNvPr id="3" name="Content Placeholder 2"/>
          <p:cNvSpPr>
            <a:spLocks noGrp="1"/>
          </p:cNvSpPr>
          <p:nvPr>
            <p:ph idx="1"/>
          </p:nvPr>
        </p:nvSpPr>
        <p:spPr>
          <a:xfrm>
            <a:off x="152400" y="1100628"/>
            <a:ext cx="8839200" cy="5528772"/>
          </a:xfrm>
        </p:spPr>
        <p:txBody>
          <a:bodyPr>
            <a:normAutofit/>
          </a:bodyPr>
          <a:lstStyle/>
          <a:p>
            <a:r>
              <a:rPr lang="en-US" sz="1800" b="0" dirty="0"/>
              <a:t>In order to obtain a temporary parking permit, you must call/email Katie or Anne with the following information:</a:t>
            </a:r>
          </a:p>
          <a:p>
            <a:endParaRPr lang="en-US" sz="1800" dirty="0"/>
          </a:p>
          <a:p>
            <a:pPr>
              <a:buAutoNum type="arabicPeriod"/>
            </a:pPr>
            <a:r>
              <a:rPr lang="en-US" sz="2000" dirty="0"/>
              <a:t>Brookline resident’s name, address, and phone number</a:t>
            </a:r>
          </a:p>
          <a:p>
            <a:pPr>
              <a:buAutoNum type="arabicPeriod"/>
            </a:pPr>
            <a:r>
              <a:rPr lang="en-US" sz="2000" dirty="0"/>
              <a:t>Caregiver’s name, car make/model, and license plate number/state of registration</a:t>
            </a:r>
          </a:p>
          <a:p>
            <a:pPr>
              <a:buAutoNum type="arabicPeriod"/>
            </a:pPr>
            <a:r>
              <a:rPr lang="en-US" sz="2000" dirty="0"/>
              <a:t>Reason for need</a:t>
            </a:r>
          </a:p>
          <a:p>
            <a:pPr>
              <a:buAutoNum type="arabicPeriod"/>
            </a:pPr>
            <a:endParaRPr lang="en-US" sz="1800" dirty="0"/>
          </a:p>
          <a:p>
            <a:pPr marL="0" indent="0"/>
            <a:r>
              <a:rPr lang="en-US" sz="1800" b="0" dirty="0"/>
              <a:t>Katie or Anne will submit your application and letter to the transportation department.  Permits can be picked up at the transportation department (Town Hall, 4</a:t>
            </a:r>
            <a:r>
              <a:rPr lang="en-US" sz="1800" b="0" baseline="30000" dirty="0"/>
              <a:t>th</a:t>
            </a:r>
            <a:r>
              <a:rPr lang="en-US" sz="1800" b="0" dirty="0"/>
              <a:t> Floor) the next business day.  Please note that permits CANNOT be mailed at this time.  </a:t>
            </a:r>
          </a:p>
        </p:txBody>
      </p:sp>
    </p:spTree>
    <p:extLst>
      <p:ext uri="{BB962C8B-B14F-4D97-AF65-F5344CB8AC3E}">
        <p14:creationId xmlns:p14="http://schemas.microsoft.com/office/powerpoint/2010/main" val="15022873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Equipment loan fund (</a:t>
            </a:r>
            <a:r>
              <a:rPr lang="en-US" dirty="0" err="1"/>
              <a:t>E.l.f</a:t>
            </a:r>
            <a:r>
              <a:rPr lang="en-US" dirty="0"/>
              <a:t>.)</a:t>
            </a:r>
          </a:p>
        </p:txBody>
      </p:sp>
      <p:sp>
        <p:nvSpPr>
          <p:cNvPr id="3" name="Content Placeholder 2"/>
          <p:cNvSpPr>
            <a:spLocks noGrp="1"/>
          </p:cNvSpPr>
          <p:nvPr>
            <p:ph idx="1"/>
          </p:nvPr>
        </p:nvSpPr>
        <p:spPr>
          <a:xfrm>
            <a:off x="838200" y="990600"/>
            <a:ext cx="7520940" cy="1566371"/>
          </a:xfrm>
        </p:spPr>
        <p:txBody>
          <a:bodyPr>
            <a:normAutofit/>
          </a:bodyPr>
          <a:lstStyle/>
          <a:p>
            <a:r>
              <a:rPr lang="en-US" dirty="0"/>
              <a:t>The Equipment Loan Fund (E.L.F.) program  is a service  provided through the Brookline Council on Aging. The goal of this program is to facilitate the exchange, donation, and loan of gently used durable medical equipment at no cost. </a:t>
            </a:r>
          </a:p>
          <a:p>
            <a:r>
              <a:rPr lang="en-US" dirty="0"/>
              <a:t>Items for loan include:</a:t>
            </a:r>
          </a:p>
        </p:txBody>
      </p:sp>
      <p:sp>
        <p:nvSpPr>
          <p:cNvPr id="5" name="TextBox 4"/>
          <p:cNvSpPr txBox="1"/>
          <p:nvPr/>
        </p:nvSpPr>
        <p:spPr>
          <a:xfrm>
            <a:off x="5105400" y="2498308"/>
            <a:ext cx="3581400" cy="2308324"/>
          </a:xfrm>
          <a:prstGeom prst="rect">
            <a:avLst/>
          </a:prstGeom>
          <a:noFill/>
        </p:spPr>
        <p:txBody>
          <a:bodyPr wrap="square" rtlCol="0">
            <a:spAutoFit/>
          </a:bodyPr>
          <a:lstStyle/>
          <a:p>
            <a:r>
              <a:rPr lang="en-US" dirty="0"/>
              <a:t>Raised Toilet Seats</a:t>
            </a:r>
          </a:p>
          <a:p>
            <a:r>
              <a:rPr lang="en-US" dirty="0"/>
              <a:t>Commodes</a:t>
            </a:r>
          </a:p>
          <a:p>
            <a:r>
              <a:rPr lang="en-US" dirty="0"/>
              <a:t>Shoe Horns</a:t>
            </a:r>
          </a:p>
          <a:p>
            <a:r>
              <a:rPr lang="en-US" dirty="0"/>
              <a:t>Grabbers</a:t>
            </a:r>
          </a:p>
          <a:p>
            <a:r>
              <a:rPr lang="en-US" dirty="0"/>
              <a:t>Hearing Aid Batteries</a:t>
            </a:r>
          </a:p>
          <a:p>
            <a:r>
              <a:rPr lang="en-US" dirty="0"/>
              <a:t>Incontinence Supplies, including bed pads and pull ups</a:t>
            </a:r>
          </a:p>
          <a:p>
            <a:endParaRPr lang="en-US" dirty="0"/>
          </a:p>
        </p:txBody>
      </p:sp>
      <p:sp>
        <p:nvSpPr>
          <p:cNvPr id="6" name="TextBox 5"/>
          <p:cNvSpPr txBox="1"/>
          <p:nvPr/>
        </p:nvSpPr>
        <p:spPr>
          <a:xfrm>
            <a:off x="1371600" y="2461404"/>
            <a:ext cx="2895600" cy="2308324"/>
          </a:xfrm>
          <a:prstGeom prst="rect">
            <a:avLst/>
          </a:prstGeom>
          <a:noFill/>
        </p:spPr>
        <p:txBody>
          <a:bodyPr wrap="square" rtlCol="0">
            <a:spAutoFit/>
          </a:bodyPr>
          <a:lstStyle/>
          <a:p>
            <a:r>
              <a:rPr lang="en-US" dirty="0"/>
              <a:t>Walkers</a:t>
            </a:r>
          </a:p>
          <a:p>
            <a:r>
              <a:rPr lang="en-US" dirty="0"/>
              <a:t>Canes</a:t>
            </a:r>
          </a:p>
          <a:p>
            <a:r>
              <a:rPr lang="en-US" dirty="0"/>
              <a:t>Crutches</a:t>
            </a:r>
          </a:p>
          <a:p>
            <a:r>
              <a:rPr lang="en-US" dirty="0"/>
              <a:t>Wheelchairs</a:t>
            </a:r>
          </a:p>
          <a:p>
            <a:r>
              <a:rPr lang="en-US" dirty="0"/>
              <a:t>Bedrails</a:t>
            </a:r>
          </a:p>
          <a:p>
            <a:r>
              <a:rPr lang="en-US" dirty="0"/>
              <a:t>Shower Chairs</a:t>
            </a:r>
          </a:p>
          <a:p>
            <a:r>
              <a:rPr lang="en-US" dirty="0"/>
              <a:t>Tub Transfer Benches</a:t>
            </a:r>
          </a:p>
          <a:p>
            <a:r>
              <a:rPr lang="en-US" dirty="0"/>
              <a:t> </a:t>
            </a:r>
          </a:p>
        </p:txBody>
      </p:sp>
      <p:pic>
        <p:nvPicPr>
          <p:cNvPr id="2051" name="Picture 3" descr="Home Products – Total Medical Health Service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772400" y="1981200"/>
            <a:ext cx="796925" cy="1252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2052" name="Picture 4" descr="grabb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9400" y="3810000"/>
            <a:ext cx="1092200" cy="1092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FF9933"/>
                  </a:outerShdw>
                </a:effectLst>
              </a14:hiddenEffects>
            </a:ext>
          </a:extLst>
        </p:spPr>
      </p:pic>
      <p:sp>
        <p:nvSpPr>
          <p:cNvPr id="8" name="Title 1">
            <a:extLst>
              <a:ext uri="{FF2B5EF4-FFF2-40B4-BE49-F238E27FC236}">
                <a16:creationId xmlns:a16="http://schemas.microsoft.com/office/drawing/2014/main" id="{EF6810DF-47AB-4CEF-9282-FEAD412579BF}"/>
              </a:ext>
            </a:extLst>
          </p:cNvPr>
          <p:cNvSpPr txBox="1">
            <a:spLocks/>
          </p:cNvSpPr>
          <p:nvPr/>
        </p:nvSpPr>
        <p:spPr>
          <a:xfrm>
            <a:off x="811530" y="5695458"/>
            <a:ext cx="7520940" cy="548640"/>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cap="all" baseline="0">
                <a:solidFill>
                  <a:schemeClr val="tx1"/>
                </a:solidFill>
                <a:latin typeface="+mj-lt"/>
                <a:ea typeface="+mj-ea"/>
                <a:cs typeface="+mj-cs"/>
              </a:defRPr>
            </a:lvl1pPr>
          </a:lstStyle>
          <a:p>
            <a:pPr algn="ctr"/>
            <a:r>
              <a:rPr lang="en-US" dirty="0"/>
              <a:t>Need an item? Call the </a:t>
            </a:r>
            <a:r>
              <a:rPr lang="en-US" dirty="0" err="1"/>
              <a:t>h.e.l.p</a:t>
            </a:r>
            <a:r>
              <a:rPr lang="en-US" dirty="0"/>
              <a:t>. line</a:t>
            </a:r>
          </a:p>
          <a:p>
            <a:pPr algn="ctr"/>
            <a:r>
              <a:rPr lang="en-US" dirty="0"/>
              <a:t>617-730-2752</a:t>
            </a:r>
          </a:p>
        </p:txBody>
      </p:sp>
    </p:spTree>
    <p:extLst>
      <p:ext uri="{BB962C8B-B14F-4D97-AF65-F5344CB8AC3E}">
        <p14:creationId xmlns:p14="http://schemas.microsoft.com/office/powerpoint/2010/main" val="34666249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81000"/>
            <a:ext cx="7520940" cy="4191000"/>
          </a:xfrm>
        </p:spPr>
        <p:txBody>
          <a:bodyPr>
            <a:normAutofit/>
          </a:bodyPr>
          <a:lstStyle/>
          <a:p>
            <a:pPr algn="ctr"/>
            <a:r>
              <a:rPr lang="en-US" sz="3200" dirty="0"/>
              <a:t>H.E.L.P. Line</a:t>
            </a:r>
          </a:p>
          <a:p>
            <a:pPr algn="ctr"/>
            <a:r>
              <a:rPr lang="en-US" sz="3200" dirty="0"/>
              <a:t>617-730-2752</a:t>
            </a:r>
          </a:p>
          <a:p>
            <a:pPr algn="ctr"/>
            <a:endParaRPr lang="en-US" sz="3200" dirty="0"/>
          </a:p>
          <a:p>
            <a:pPr algn="ctr"/>
            <a:r>
              <a:rPr lang="en-US" sz="3200" dirty="0"/>
              <a:t>Katie McClean, LICSW</a:t>
            </a:r>
          </a:p>
          <a:p>
            <a:pPr algn="ctr"/>
            <a:r>
              <a:rPr lang="en-US" sz="3200" dirty="0">
                <a:hlinkClick r:id="rId2"/>
              </a:rPr>
              <a:t>kmcclean@brooklinema.gov</a:t>
            </a:r>
            <a:endParaRPr lang="en-US" sz="3200" dirty="0"/>
          </a:p>
          <a:p>
            <a:pPr algn="ctr"/>
            <a:r>
              <a:rPr lang="en-US" sz="3200" dirty="0"/>
              <a:t>617-730-2755</a:t>
            </a:r>
          </a:p>
        </p:txBody>
      </p:sp>
    </p:spTree>
    <p:extLst>
      <p:ext uri="{BB962C8B-B14F-4D97-AF65-F5344CB8AC3E}">
        <p14:creationId xmlns:p14="http://schemas.microsoft.com/office/powerpoint/2010/main" val="41339903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CE733E0-4107-4588-8C16-F55921AF2004}"/>
              </a:ext>
            </a:extLst>
          </p:cNvPr>
          <p:cNvSpPr/>
          <p:nvPr/>
        </p:nvSpPr>
        <p:spPr>
          <a:xfrm>
            <a:off x="5410200" y="914400"/>
            <a:ext cx="2438400" cy="297180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DFB63D9D-4A44-4946-B286-0D7F09D2B8EF}"/>
              </a:ext>
            </a:extLst>
          </p:cNvPr>
          <p:cNvSpPr/>
          <p:nvPr/>
        </p:nvSpPr>
        <p:spPr>
          <a:xfrm>
            <a:off x="1143000" y="914400"/>
            <a:ext cx="2895600" cy="297180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899256C-1337-40A0-B8C4-E3B2E7FEF1C9}"/>
              </a:ext>
            </a:extLst>
          </p:cNvPr>
          <p:cNvSpPr>
            <a:spLocks noGrp="1"/>
          </p:cNvSpPr>
          <p:nvPr>
            <p:ph type="title"/>
          </p:nvPr>
        </p:nvSpPr>
        <p:spPr>
          <a:xfrm>
            <a:off x="811530" y="228600"/>
            <a:ext cx="7520940" cy="548640"/>
          </a:xfrm>
        </p:spPr>
        <p:txBody>
          <a:bodyPr/>
          <a:lstStyle/>
          <a:p>
            <a:pPr algn="ctr"/>
            <a:r>
              <a:rPr lang="en-US" dirty="0"/>
              <a:t>H.E.L.P. Staff</a:t>
            </a:r>
          </a:p>
        </p:txBody>
      </p:sp>
      <p:pic>
        <p:nvPicPr>
          <p:cNvPr id="1026" name="Picture 2">
            <a:extLst>
              <a:ext uri="{FF2B5EF4-FFF2-40B4-BE49-F238E27FC236}">
                <a16:creationId xmlns:a16="http://schemas.microsoft.com/office/drawing/2014/main" id="{1A3BAB1D-28DB-4A45-9153-7E70483D9EA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1110406"/>
            <a:ext cx="2590800" cy="259437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27" name="Picture 3">
            <a:extLst>
              <a:ext uri="{FF2B5EF4-FFF2-40B4-BE49-F238E27FC236}">
                <a16:creationId xmlns:a16="http://schemas.microsoft.com/office/drawing/2014/main" id="{ED500B87-C53F-45EF-AC9C-23E55D2CE07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62600" y="1066800"/>
            <a:ext cx="2133600" cy="26870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Box 6">
            <a:extLst>
              <a:ext uri="{FF2B5EF4-FFF2-40B4-BE49-F238E27FC236}">
                <a16:creationId xmlns:a16="http://schemas.microsoft.com/office/drawing/2014/main" id="{B0F654B0-0E8A-4507-A54A-F48A8BAF5AB8}"/>
              </a:ext>
            </a:extLst>
          </p:cNvPr>
          <p:cNvSpPr txBox="1"/>
          <p:nvPr/>
        </p:nvSpPr>
        <p:spPr>
          <a:xfrm>
            <a:off x="1143000" y="4095653"/>
            <a:ext cx="3048000" cy="923330"/>
          </a:xfrm>
          <a:prstGeom prst="rect">
            <a:avLst/>
          </a:prstGeom>
          <a:noFill/>
        </p:spPr>
        <p:txBody>
          <a:bodyPr wrap="square" rtlCol="0">
            <a:spAutoFit/>
          </a:bodyPr>
          <a:lstStyle/>
          <a:p>
            <a:r>
              <a:rPr lang="en-US" dirty="0"/>
              <a:t>Katie McClean, LICSW</a:t>
            </a:r>
          </a:p>
          <a:p>
            <a:r>
              <a:rPr lang="en-US" dirty="0"/>
              <a:t>617-730-2755</a:t>
            </a:r>
          </a:p>
          <a:p>
            <a:r>
              <a:rPr lang="en-US" dirty="0"/>
              <a:t>kmcclean@brooklinema.gov </a:t>
            </a:r>
          </a:p>
        </p:txBody>
      </p:sp>
      <p:sp>
        <p:nvSpPr>
          <p:cNvPr id="8" name="TextBox 7">
            <a:extLst>
              <a:ext uri="{FF2B5EF4-FFF2-40B4-BE49-F238E27FC236}">
                <a16:creationId xmlns:a16="http://schemas.microsoft.com/office/drawing/2014/main" id="{BFA03569-36D4-44B9-A9F2-22782F9D542B}"/>
              </a:ext>
            </a:extLst>
          </p:cNvPr>
          <p:cNvSpPr txBox="1"/>
          <p:nvPr/>
        </p:nvSpPr>
        <p:spPr>
          <a:xfrm>
            <a:off x="5410200" y="4095653"/>
            <a:ext cx="3352800" cy="923330"/>
          </a:xfrm>
          <a:prstGeom prst="rect">
            <a:avLst/>
          </a:prstGeom>
          <a:noFill/>
        </p:spPr>
        <p:txBody>
          <a:bodyPr wrap="square" rtlCol="0">
            <a:spAutoFit/>
          </a:bodyPr>
          <a:lstStyle/>
          <a:p>
            <a:r>
              <a:rPr lang="en-US" dirty="0"/>
              <a:t>Anne </a:t>
            </a:r>
            <a:r>
              <a:rPr lang="en-US" dirty="0" err="1"/>
              <a:t>Essaran</a:t>
            </a:r>
            <a:r>
              <a:rPr lang="en-US" dirty="0"/>
              <a:t>, LICSW</a:t>
            </a:r>
          </a:p>
          <a:p>
            <a:r>
              <a:rPr lang="en-US" dirty="0"/>
              <a:t>617-730-2754</a:t>
            </a:r>
          </a:p>
          <a:p>
            <a:r>
              <a:rPr lang="en-US" dirty="0"/>
              <a:t>aessaran@brooklinema.gov</a:t>
            </a:r>
          </a:p>
        </p:txBody>
      </p:sp>
      <p:sp>
        <p:nvSpPr>
          <p:cNvPr id="9" name="Title 1">
            <a:extLst>
              <a:ext uri="{FF2B5EF4-FFF2-40B4-BE49-F238E27FC236}">
                <a16:creationId xmlns:a16="http://schemas.microsoft.com/office/drawing/2014/main" id="{06AC40D6-38E7-49BF-9793-FD0C71B3E262}"/>
              </a:ext>
            </a:extLst>
          </p:cNvPr>
          <p:cNvSpPr txBox="1">
            <a:spLocks/>
          </p:cNvSpPr>
          <p:nvPr/>
        </p:nvSpPr>
        <p:spPr>
          <a:xfrm>
            <a:off x="2038350" y="5507340"/>
            <a:ext cx="5067300" cy="872519"/>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cap="all" baseline="0">
                <a:solidFill>
                  <a:schemeClr val="tx1"/>
                </a:solidFill>
                <a:latin typeface="+mj-lt"/>
                <a:ea typeface="+mj-ea"/>
                <a:cs typeface="+mj-cs"/>
              </a:defRPr>
            </a:lvl1pPr>
          </a:lstStyle>
          <a:p>
            <a:r>
              <a:rPr lang="en-US" dirty="0"/>
              <a:t>H.E.L.P. Line: 617-730-2752</a:t>
            </a:r>
          </a:p>
        </p:txBody>
      </p:sp>
    </p:spTree>
    <p:extLst>
      <p:ext uri="{BB962C8B-B14F-4D97-AF65-F5344CB8AC3E}">
        <p14:creationId xmlns:p14="http://schemas.microsoft.com/office/powerpoint/2010/main" val="34813758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H.E.L.P. Program</a:t>
            </a:r>
          </a:p>
        </p:txBody>
      </p:sp>
      <p:sp>
        <p:nvSpPr>
          <p:cNvPr id="3" name="Content Placeholder 2"/>
          <p:cNvSpPr>
            <a:spLocks noGrp="1"/>
          </p:cNvSpPr>
          <p:nvPr>
            <p:ph idx="1"/>
          </p:nvPr>
        </p:nvSpPr>
        <p:spPr>
          <a:xfrm>
            <a:off x="822960" y="1100629"/>
            <a:ext cx="7520940" cy="1032972"/>
          </a:xfrm>
        </p:spPr>
        <p:txBody>
          <a:bodyPr>
            <a:normAutofit lnSpcReduction="10000"/>
          </a:bodyPr>
          <a:lstStyle/>
          <a:p>
            <a:r>
              <a:rPr lang="en-US" b="0" dirty="0"/>
              <a:t>The Home and Escort Linkage Program (H.E.L.P.) is a home care service designed and sponsored by the Brookline Council on Aging. For over 30 years, the goal of this program is to provide affordable, reliable, and flexible home care services to older adults living in Brookline.</a:t>
            </a:r>
          </a:p>
        </p:txBody>
      </p:sp>
      <p:sp>
        <p:nvSpPr>
          <p:cNvPr id="4" name="TextBox 3"/>
          <p:cNvSpPr txBox="1"/>
          <p:nvPr/>
        </p:nvSpPr>
        <p:spPr>
          <a:xfrm>
            <a:off x="5656053" y="2362200"/>
            <a:ext cx="3276600" cy="2062103"/>
          </a:xfrm>
          <a:prstGeom prst="rect">
            <a:avLst/>
          </a:prstGeom>
          <a:noFill/>
        </p:spPr>
        <p:txBody>
          <a:bodyPr wrap="square" rtlCol="0">
            <a:spAutoFit/>
          </a:bodyPr>
          <a:lstStyle/>
          <a:p>
            <a:pPr algn="ctr"/>
            <a:r>
              <a:rPr lang="en-US" sz="1600" b="1" dirty="0">
                <a:solidFill>
                  <a:srgbClr val="FF0000"/>
                </a:solidFill>
              </a:rPr>
              <a:t>The H.E.L.P. Program</a:t>
            </a:r>
          </a:p>
          <a:p>
            <a:pPr algn="ctr"/>
            <a:r>
              <a:rPr lang="en-US" sz="1600" b="1" u="sng" dirty="0">
                <a:solidFill>
                  <a:srgbClr val="FF0000"/>
                </a:solidFill>
              </a:rPr>
              <a:t>DOES NOT ASSIST </a:t>
            </a:r>
          </a:p>
          <a:p>
            <a:pPr algn="ctr"/>
            <a:r>
              <a:rPr lang="en-US" sz="1600" b="1" dirty="0">
                <a:solidFill>
                  <a:srgbClr val="FF0000"/>
                </a:solidFill>
              </a:rPr>
              <a:t>with tasks that include:</a:t>
            </a:r>
          </a:p>
          <a:p>
            <a:pPr algn="ctr"/>
            <a:endParaRPr lang="en-US" sz="1600" b="1" dirty="0">
              <a:solidFill>
                <a:srgbClr val="FF0000"/>
              </a:solidFill>
            </a:endParaRPr>
          </a:p>
          <a:p>
            <a:pPr algn="ctr"/>
            <a:r>
              <a:rPr lang="en-US" sz="1600" b="1" dirty="0">
                <a:solidFill>
                  <a:srgbClr val="FF0000"/>
                </a:solidFill>
              </a:rPr>
              <a:t>Heavy Cleaning,</a:t>
            </a:r>
          </a:p>
          <a:p>
            <a:pPr algn="ctr"/>
            <a:r>
              <a:rPr lang="en-US" sz="1600" b="1" dirty="0">
                <a:solidFill>
                  <a:srgbClr val="FF0000"/>
                </a:solidFill>
              </a:rPr>
              <a:t>Personal care (bathing, toileting),</a:t>
            </a:r>
          </a:p>
          <a:p>
            <a:pPr algn="ctr"/>
            <a:r>
              <a:rPr lang="en-US" sz="1600" b="1" dirty="0">
                <a:solidFill>
                  <a:srgbClr val="FF0000"/>
                </a:solidFill>
              </a:rPr>
              <a:t>OR</a:t>
            </a:r>
          </a:p>
          <a:p>
            <a:pPr algn="ctr"/>
            <a:r>
              <a:rPr lang="en-US" sz="1600" b="1" dirty="0">
                <a:solidFill>
                  <a:srgbClr val="FF0000"/>
                </a:solidFill>
              </a:rPr>
              <a:t>Medication management</a:t>
            </a:r>
          </a:p>
        </p:txBody>
      </p:sp>
      <p:sp>
        <p:nvSpPr>
          <p:cNvPr id="5" name="TextBox 4"/>
          <p:cNvSpPr txBox="1"/>
          <p:nvPr/>
        </p:nvSpPr>
        <p:spPr>
          <a:xfrm>
            <a:off x="76200" y="2209800"/>
            <a:ext cx="4953000" cy="2831544"/>
          </a:xfrm>
          <a:prstGeom prst="rect">
            <a:avLst/>
          </a:prstGeom>
          <a:noFill/>
        </p:spPr>
        <p:txBody>
          <a:bodyPr wrap="square" rtlCol="0">
            <a:spAutoFit/>
          </a:bodyPr>
          <a:lstStyle/>
          <a:p>
            <a:pPr algn="ctr"/>
            <a:r>
              <a:rPr lang="en-US" sz="1600" b="1" dirty="0"/>
              <a:t>Services provided by H.E.L.P. workers include: </a:t>
            </a:r>
          </a:p>
          <a:p>
            <a:pPr algn="ctr"/>
            <a:endParaRPr lang="en-US" sz="1600" dirty="0"/>
          </a:p>
          <a:p>
            <a:pPr algn="ctr"/>
            <a:r>
              <a:rPr lang="en-US" sz="1600" dirty="0"/>
              <a:t>Laundry </a:t>
            </a:r>
          </a:p>
          <a:p>
            <a:pPr algn="ctr"/>
            <a:r>
              <a:rPr lang="en-US" sz="1600" dirty="0"/>
              <a:t>Meal Preparation &amp; Light Cooking </a:t>
            </a:r>
          </a:p>
          <a:p>
            <a:pPr algn="ctr"/>
            <a:r>
              <a:rPr lang="en-US" sz="1600" dirty="0"/>
              <a:t>Grocery Shopping </a:t>
            </a:r>
          </a:p>
          <a:p>
            <a:pPr algn="ctr"/>
            <a:r>
              <a:rPr lang="en-US" sz="1600" dirty="0"/>
              <a:t>Errands </a:t>
            </a:r>
          </a:p>
          <a:p>
            <a:pPr algn="ctr"/>
            <a:r>
              <a:rPr lang="en-US" sz="1600" dirty="0"/>
              <a:t>Medical Escort </a:t>
            </a:r>
          </a:p>
          <a:p>
            <a:pPr algn="ctr"/>
            <a:r>
              <a:rPr lang="en-US" sz="1600" dirty="0"/>
              <a:t>Companionship/Respite Care  </a:t>
            </a:r>
          </a:p>
          <a:p>
            <a:pPr algn="ctr"/>
            <a:r>
              <a:rPr lang="en-US" sz="1600" dirty="0"/>
              <a:t>Very Light Housekeeping </a:t>
            </a:r>
          </a:p>
          <a:p>
            <a:pPr algn="ctr"/>
            <a:r>
              <a:rPr lang="en-US" sz="1600" dirty="0"/>
              <a:t>Odd Jobs/Organizing </a:t>
            </a:r>
          </a:p>
          <a:p>
            <a:pPr algn="ctr"/>
            <a:endParaRPr lang="en-US" dirty="0"/>
          </a:p>
        </p:txBody>
      </p:sp>
      <p:sp>
        <p:nvSpPr>
          <p:cNvPr id="6" name="TextBox 5"/>
          <p:cNvSpPr txBox="1"/>
          <p:nvPr/>
        </p:nvSpPr>
        <p:spPr>
          <a:xfrm>
            <a:off x="280358" y="5334000"/>
            <a:ext cx="8763000" cy="1384995"/>
          </a:xfrm>
          <a:prstGeom prst="rect">
            <a:avLst/>
          </a:prstGeom>
          <a:noFill/>
        </p:spPr>
        <p:txBody>
          <a:bodyPr wrap="square" rtlCol="0">
            <a:spAutoFit/>
          </a:bodyPr>
          <a:lstStyle/>
          <a:p>
            <a:pPr algn="ctr"/>
            <a:r>
              <a:rPr lang="en-US" sz="2800" b="1" dirty="0"/>
              <a:t>PROGRAM FEE: $20 PER HOUR</a:t>
            </a:r>
          </a:p>
          <a:p>
            <a:pPr algn="ctr"/>
            <a:r>
              <a:rPr lang="en-US" sz="2800" b="1" dirty="0"/>
              <a:t> WITH A 2 HOUR MINIMUM FOR SERVICES</a:t>
            </a:r>
          </a:p>
          <a:p>
            <a:pPr algn="ctr"/>
            <a:r>
              <a:rPr lang="en-US" sz="2800" b="1" dirty="0"/>
              <a:t>*payment goes directly from client to worker*</a:t>
            </a:r>
          </a:p>
        </p:txBody>
      </p:sp>
    </p:spTree>
    <p:extLst>
      <p:ext uri="{BB962C8B-B14F-4D97-AF65-F5344CB8AC3E}">
        <p14:creationId xmlns:p14="http://schemas.microsoft.com/office/powerpoint/2010/main" val="16238844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Enrolling in the program</a:t>
            </a:r>
          </a:p>
        </p:txBody>
      </p:sp>
      <p:sp>
        <p:nvSpPr>
          <p:cNvPr id="3" name="Content Placeholder 2"/>
          <p:cNvSpPr>
            <a:spLocks noGrp="1"/>
          </p:cNvSpPr>
          <p:nvPr>
            <p:ph idx="1"/>
          </p:nvPr>
        </p:nvSpPr>
        <p:spPr>
          <a:xfrm>
            <a:off x="822960" y="1100628"/>
            <a:ext cx="8092440" cy="4233372"/>
          </a:xfrm>
        </p:spPr>
        <p:txBody>
          <a:bodyPr>
            <a:normAutofit/>
          </a:bodyPr>
          <a:lstStyle/>
          <a:p>
            <a:r>
              <a:rPr lang="en-US" sz="1800" b="0" dirty="0"/>
              <a:t>In order to receive services from H.E.L.P., participants must be:</a:t>
            </a:r>
          </a:p>
          <a:p>
            <a:r>
              <a:rPr lang="en-US" sz="1800" b="0" dirty="0"/>
              <a:t>1. a Brookline resident </a:t>
            </a:r>
          </a:p>
          <a:p>
            <a:r>
              <a:rPr lang="en-US" sz="1800" b="0" dirty="0"/>
              <a:t>2. Age 60 and above </a:t>
            </a:r>
          </a:p>
          <a:p>
            <a:endParaRPr lang="en-US" sz="1800" b="0" dirty="0"/>
          </a:p>
          <a:p>
            <a:r>
              <a:rPr lang="en-US" sz="1800" b="0" dirty="0"/>
              <a:t>In order to enroll, you must make an appointment with Katie or Anne.  They will come to your home for an intake meeting, which typically takes between 30 and 60 minutes.  Some example intake questions are:</a:t>
            </a:r>
          </a:p>
          <a:p>
            <a:r>
              <a:rPr lang="en-US" sz="1800" b="0" dirty="0"/>
              <a:t>	1. What is your date of birth?</a:t>
            </a:r>
          </a:p>
          <a:p>
            <a:r>
              <a:rPr lang="en-US" sz="1800" b="0" dirty="0"/>
              <a:t>	2. Who is your emergency contact?</a:t>
            </a:r>
          </a:p>
          <a:p>
            <a:r>
              <a:rPr lang="en-US" sz="1800" b="0" dirty="0"/>
              <a:t>	3. What services would be helpful for you at this time or in the near future?</a:t>
            </a:r>
          </a:p>
        </p:txBody>
      </p:sp>
      <p:sp>
        <p:nvSpPr>
          <p:cNvPr id="4" name="Title 1">
            <a:extLst>
              <a:ext uri="{FF2B5EF4-FFF2-40B4-BE49-F238E27FC236}">
                <a16:creationId xmlns:a16="http://schemas.microsoft.com/office/drawing/2014/main" id="{46F3C2EC-C042-4202-B3B3-ACB50EC2D381}"/>
              </a:ext>
            </a:extLst>
          </p:cNvPr>
          <p:cNvSpPr txBox="1">
            <a:spLocks/>
          </p:cNvSpPr>
          <p:nvPr/>
        </p:nvSpPr>
        <p:spPr>
          <a:xfrm>
            <a:off x="2171700" y="5756881"/>
            <a:ext cx="4800600" cy="414828"/>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cap="all" baseline="0">
                <a:solidFill>
                  <a:schemeClr val="tx1"/>
                </a:solidFill>
                <a:latin typeface="+mj-lt"/>
                <a:ea typeface="+mj-ea"/>
                <a:cs typeface="+mj-cs"/>
              </a:defRPr>
            </a:lvl1pPr>
          </a:lstStyle>
          <a:p>
            <a:r>
              <a:rPr lang="en-US" dirty="0"/>
              <a:t>H.E.L.P. Line: 617-730-2752</a:t>
            </a:r>
          </a:p>
        </p:txBody>
      </p:sp>
    </p:spTree>
    <p:extLst>
      <p:ext uri="{BB962C8B-B14F-4D97-AF65-F5344CB8AC3E}">
        <p14:creationId xmlns:p14="http://schemas.microsoft.com/office/powerpoint/2010/main" val="243930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Once THE INTAKE IS COMPLETE…</a:t>
            </a:r>
          </a:p>
        </p:txBody>
      </p:sp>
      <p:sp>
        <p:nvSpPr>
          <p:cNvPr id="3" name="Content Placeholder 2"/>
          <p:cNvSpPr>
            <a:spLocks noGrp="1"/>
          </p:cNvSpPr>
          <p:nvPr>
            <p:ph idx="1"/>
          </p:nvPr>
        </p:nvSpPr>
        <p:spPr>
          <a:xfrm>
            <a:off x="822960" y="1100628"/>
            <a:ext cx="7520940" cy="4004772"/>
          </a:xfrm>
        </p:spPr>
        <p:txBody>
          <a:bodyPr>
            <a:normAutofit/>
          </a:bodyPr>
          <a:lstStyle/>
          <a:p>
            <a:r>
              <a:rPr lang="en-US" sz="2000" b="0" dirty="0"/>
              <a:t>Once the intake is completed, Katie and/or Anne will match you with a worker!  </a:t>
            </a:r>
          </a:p>
          <a:p>
            <a:r>
              <a:rPr lang="en-US" sz="2000" b="0" dirty="0"/>
              <a:t>Workers have gone through their own intake process with us, including an interview, orientation, CORI background check, and reference checks.</a:t>
            </a:r>
          </a:p>
          <a:p>
            <a:r>
              <a:rPr lang="en-US" sz="2000" b="0" dirty="0"/>
              <a:t>Workers and clients work together to schedule visits, however, clients should always feel free to call Katie and Anne directly with general program questions or support. </a:t>
            </a:r>
          </a:p>
          <a:p>
            <a:endParaRPr lang="en-US" sz="2000" dirty="0"/>
          </a:p>
          <a:p>
            <a:pPr algn="ctr"/>
            <a:r>
              <a:rPr lang="en-US" sz="2000" dirty="0"/>
              <a:t>*Payment goes directly from clients to workers via cash or check* *The current rate is $20 per hour* </a:t>
            </a:r>
            <a:endParaRPr lang="en-US" dirty="0"/>
          </a:p>
        </p:txBody>
      </p:sp>
      <p:pic>
        <p:nvPicPr>
          <p:cNvPr id="1026" name="Picture 2" descr="BD20164_"/>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16630" y="5105400"/>
            <a:ext cx="2133600" cy="161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extLst>
      <p:ext uri="{BB962C8B-B14F-4D97-AF65-F5344CB8AC3E}">
        <p14:creationId xmlns:p14="http://schemas.microsoft.com/office/powerpoint/2010/main" val="39566394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Trusted transportation program (TTP/ICARE)</a:t>
            </a:r>
          </a:p>
        </p:txBody>
      </p:sp>
      <p:sp>
        <p:nvSpPr>
          <p:cNvPr id="3" name="Content Placeholder 2"/>
          <p:cNvSpPr>
            <a:spLocks noGrp="1"/>
          </p:cNvSpPr>
          <p:nvPr>
            <p:ph idx="1"/>
          </p:nvPr>
        </p:nvSpPr>
        <p:spPr>
          <a:xfrm>
            <a:off x="533400" y="1447800"/>
            <a:ext cx="8077200" cy="4191000"/>
          </a:xfrm>
        </p:spPr>
        <p:txBody>
          <a:bodyPr>
            <a:normAutofit/>
          </a:bodyPr>
          <a:lstStyle/>
          <a:p>
            <a:r>
              <a:rPr lang="en-US" sz="2000" b="0" dirty="0"/>
              <a:t>The Council on Aging receives an </a:t>
            </a:r>
            <a:r>
              <a:rPr lang="en-US" sz="2000" b="0" dirty="0" err="1"/>
              <a:t>ITNAmerica</a:t>
            </a:r>
            <a:r>
              <a:rPr lang="en-US" sz="2000" b="0" dirty="0"/>
              <a:t> ʺTrusted Transportation Partnerʺ grant, with support from Regeneron Pharmaceuticals. Through this grant, the H.E.L.P. program provides free transportation and medical escort services for Brookline residents to scheduled eye care appointments in the Greater Boston area.  </a:t>
            </a:r>
          </a:p>
          <a:p>
            <a:r>
              <a:rPr lang="en-US" sz="2000" b="0" dirty="0"/>
              <a:t>To schedule transportation and/or a medical escort for an eye care appointment specifically, you need to call the H.E.L.P. line </a:t>
            </a:r>
            <a:r>
              <a:rPr lang="en-US" sz="2000" b="0" u="sng" dirty="0"/>
              <a:t>AT LEAST 1 BUSINESS WEEK </a:t>
            </a:r>
            <a:r>
              <a:rPr lang="en-US" sz="2000" b="0" dirty="0"/>
              <a:t>before your scheduled appointment.  </a:t>
            </a:r>
          </a:p>
          <a:p>
            <a:pPr algn="ctr"/>
            <a:r>
              <a:rPr lang="en-US" sz="2000" dirty="0"/>
              <a:t>*A home visit to complete a H.E.L.P. intake is required to access this program*</a:t>
            </a:r>
          </a:p>
        </p:txBody>
      </p:sp>
      <p:sp>
        <p:nvSpPr>
          <p:cNvPr id="4" name="Title 1">
            <a:extLst>
              <a:ext uri="{FF2B5EF4-FFF2-40B4-BE49-F238E27FC236}">
                <a16:creationId xmlns:a16="http://schemas.microsoft.com/office/drawing/2014/main" id="{71EED061-3878-4C0C-9CE5-C30865ADB08C}"/>
              </a:ext>
            </a:extLst>
          </p:cNvPr>
          <p:cNvSpPr txBox="1">
            <a:spLocks/>
          </p:cNvSpPr>
          <p:nvPr/>
        </p:nvSpPr>
        <p:spPr>
          <a:xfrm>
            <a:off x="2171700" y="5756881"/>
            <a:ext cx="4800600" cy="414828"/>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cap="all" baseline="0">
                <a:solidFill>
                  <a:schemeClr val="tx1"/>
                </a:solidFill>
                <a:latin typeface="+mj-lt"/>
                <a:ea typeface="+mj-ea"/>
                <a:cs typeface="+mj-cs"/>
              </a:defRPr>
            </a:lvl1pPr>
          </a:lstStyle>
          <a:p>
            <a:r>
              <a:rPr lang="en-US" dirty="0"/>
              <a:t>H.E.L.P. Line: 617-730-2752</a:t>
            </a:r>
          </a:p>
        </p:txBody>
      </p:sp>
    </p:spTree>
    <p:extLst>
      <p:ext uri="{BB962C8B-B14F-4D97-AF65-F5344CB8AC3E}">
        <p14:creationId xmlns:p14="http://schemas.microsoft.com/office/powerpoint/2010/main" val="28593712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C35440-CA38-4A70-8B54-B5FFF3BD6B7C}"/>
              </a:ext>
            </a:extLst>
          </p:cNvPr>
          <p:cNvSpPr>
            <a:spLocks noGrp="1"/>
          </p:cNvSpPr>
          <p:nvPr>
            <p:ph type="title"/>
          </p:nvPr>
        </p:nvSpPr>
        <p:spPr>
          <a:xfrm>
            <a:off x="822960" y="152400"/>
            <a:ext cx="7520940" cy="548640"/>
          </a:xfrm>
        </p:spPr>
        <p:txBody>
          <a:bodyPr/>
          <a:lstStyle/>
          <a:p>
            <a:pPr algn="ctr"/>
            <a:r>
              <a:rPr lang="en-US" dirty="0"/>
              <a:t>BSC Medical transportation program</a:t>
            </a:r>
          </a:p>
        </p:txBody>
      </p:sp>
      <p:sp>
        <p:nvSpPr>
          <p:cNvPr id="3" name="Content Placeholder 2">
            <a:extLst>
              <a:ext uri="{FF2B5EF4-FFF2-40B4-BE49-F238E27FC236}">
                <a16:creationId xmlns:a16="http://schemas.microsoft.com/office/drawing/2014/main" id="{98570E52-FDE5-445B-A955-7C0B8FBB0253}"/>
              </a:ext>
            </a:extLst>
          </p:cNvPr>
          <p:cNvSpPr>
            <a:spLocks noGrp="1"/>
          </p:cNvSpPr>
          <p:nvPr>
            <p:ph idx="1"/>
          </p:nvPr>
        </p:nvSpPr>
        <p:spPr>
          <a:xfrm>
            <a:off x="822960" y="732416"/>
            <a:ext cx="7520940" cy="4343400"/>
          </a:xfrm>
        </p:spPr>
        <p:txBody>
          <a:bodyPr>
            <a:normAutofit lnSpcReduction="10000"/>
          </a:bodyPr>
          <a:lstStyle/>
          <a:p>
            <a:pPr algn="l" fontAlgn="base"/>
            <a:r>
              <a:rPr lang="en-US" sz="1800" b="0" i="0" dirty="0">
                <a:solidFill>
                  <a:srgbClr val="000000"/>
                </a:solidFill>
                <a:effectLst/>
              </a:rPr>
              <a:t>The Brookline Senior Center can provide </a:t>
            </a:r>
            <a:r>
              <a:rPr lang="en-US" sz="1800" i="0" u="sng" dirty="0">
                <a:solidFill>
                  <a:srgbClr val="000000"/>
                </a:solidFill>
                <a:effectLst/>
              </a:rPr>
              <a:t>FREE</a:t>
            </a:r>
            <a:r>
              <a:rPr lang="en-US" sz="1800" b="0" i="0" dirty="0">
                <a:solidFill>
                  <a:srgbClr val="000000"/>
                </a:solidFill>
                <a:effectLst/>
              </a:rPr>
              <a:t> non-emergency medical transportation services to older residents using existing taxi services in the area. </a:t>
            </a:r>
          </a:p>
          <a:p>
            <a:pPr algn="l" fontAlgn="base"/>
            <a:r>
              <a:rPr lang="en-US" sz="1800" b="0" i="0" dirty="0">
                <a:solidFill>
                  <a:srgbClr val="000000"/>
                </a:solidFill>
                <a:effectLst/>
              </a:rPr>
              <a:t>Requests can be left on the Brookline Senior Center Medical Transportation Line at </a:t>
            </a:r>
            <a:r>
              <a:rPr lang="en-US" sz="1800" i="0" u="none" strike="noStrike" dirty="0">
                <a:effectLst/>
              </a:rPr>
              <a:t>617-879-4878</a:t>
            </a:r>
            <a:r>
              <a:rPr lang="en-US" sz="1800" b="0" i="0" dirty="0">
                <a:effectLst/>
              </a:rPr>
              <a:t> </a:t>
            </a:r>
            <a:r>
              <a:rPr lang="en-US" sz="1800" b="0" i="0" dirty="0">
                <a:solidFill>
                  <a:srgbClr val="000000"/>
                </a:solidFill>
                <a:effectLst/>
              </a:rPr>
              <a:t>at least </a:t>
            </a:r>
            <a:r>
              <a:rPr lang="en-US" sz="1800" b="0" i="0" u="sng" dirty="0">
                <a:solidFill>
                  <a:srgbClr val="000000"/>
                </a:solidFill>
                <a:effectLst/>
              </a:rPr>
              <a:t>3-30 business days in advance </a:t>
            </a:r>
            <a:r>
              <a:rPr lang="en-US" sz="1800" b="0" i="0" dirty="0">
                <a:solidFill>
                  <a:srgbClr val="000000"/>
                </a:solidFill>
                <a:effectLst/>
              </a:rPr>
              <a:t>of the appointment. Please leave your name and phone number with detailed appointment information. Requests will be confirmed within 24 hours.</a:t>
            </a:r>
          </a:p>
          <a:p>
            <a:pPr algn="l" fontAlgn="base"/>
            <a:r>
              <a:rPr lang="en-US" sz="1800" b="0" i="0" dirty="0">
                <a:solidFill>
                  <a:srgbClr val="000000"/>
                </a:solidFill>
                <a:effectLst/>
              </a:rPr>
              <a:t>This service is curb-to-curb and available for rides within the Town of Brookline and to select medical facilities (including the Longwood Medical Area, Harvard Vanguard-Kenmore, Mass General, Mass Eye &amp; Ear, Faulkner Hospital, Boston Medical Center, the VA Hospital, and St. Elizabeth’s). </a:t>
            </a:r>
          </a:p>
          <a:p>
            <a:pPr algn="ctr" fontAlgn="base"/>
            <a:r>
              <a:rPr lang="en-US" sz="1800" i="0" dirty="0">
                <a:solidFill>
                  <a:srgbClr val="000000"/>
                </a:solidFill>
                <a:effectLst/>
              </a:rPr>
              <a:t>Hours are Monday - Friday from 9:00am-5:00pm.</a:t>
            </a:r>
          </a:p>
          <a:p>
            <a:pPr algn="ctr" fontAlgn="base"/>
            <a:r>
              <a:rPr lang="en-US" sz="1800" i="0" dirty="0">
                <a:solidFill>
                  <a:srgbClr val="000000"/>
                </a:solidFill>
                <a:effectLst/>
              </a:rPr>
              <a:t>Note</a:t>
            </a:r>
            <a:r>
              <a:rPr lang="en-US" sz="1800" b="0" i="0" dirty="0">
                <a:solidFill>
                  <a:srgbClr val="000000"/>
                </a:solidFill>
                <a:effectLst/>
              </a:rPr>
              <a:t>: Medical transportation is not available on days when the Senior Center is closed. This service provides both shared and individual rides.</a:t>
            </a:r>
          </a:p>
        </p:txBody>
      </p:sp>
      <p:sp>
        <p:nvSpPr>
          <p:cNvPr id="4" name="Title 1">
            <a:extLst>
              <a:ext uri="{FF2B5EF4-FFF2-40B4-BE49-F238E27FC236}">
                <a16:creationId xmlns:a16="http://schemas.microsoft.com/office/drawing/2014/main" id="{CD5D8B06-755A-4D65-8E3D-82E9BB737987}"/>
              </a:ext>
            </a:extLst>
          </p:cNvPr>
          <p:cNvSpPr txBox="1">
            <a:spLocks/>
          </p:cNvSpPr>
          <p:nvPr/>
        </p:nvSpPr>
        <p:spPr>
          <a:xfrm>
            <a:off x="685800" y="5107192"/>
            <a:ext cx="8054340" cy="16764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cap="all" baseline="0">
                <a:solidFill>
                  <a:schemeClr val="tx1"/>
                </a:solidFill>
                <a:latin typeface="+mj-lt"/>
                <a:ea typeface="+mj-ea"/>
                <a:cs typeface="+mj-cs"/>
              </a:defRPr>
            </a:lvl1pPr>
          </a:lstStyle>
          <a:p>
            <a:pPr algn="ctr"/>
            <a:r>
              <a:rPr lang="en-US" sz="2000" dirty="0"/>
              <a:t>For more transportation information, please call</a:t>
            </a:r>
          </a:p>
          <a:p>
            <a:pPr algn="ctr"/>
            <a:r>
              <a:rPr lang="en-US" sz="2400" dirty="0"/>
              <a:t>Maria Foster, Transportation Coordinator: </a:t>
            </a:r>
          </a:p>
          <a:p>
            <a:pPr algn="ctr"/>
            <a:r>
              <a:rPr lang="en-US" sz="2400" dirty="0"/>
              <a:t>617-730-2644</a:t>
            </a:r>
          </a:p>
          <a:p>
            <a:pPr algn="ctr"/>
            <a:r>
              <a:rPr lang="en-US" sz="1200" dirty="0"/>
              <a:t>https://www.brooklineseniorcenter.org/services/transportation/</a:t>
            </a:r>
          </a:p>
        </p:txBody>
      </p:sp>
    </p:spTree>
    <p:extLst>
      <p:ext uri="{BB962C8B-B14F-4D97-AF65-F5344CB8AC3E}">
        <p14:creationId xmlns:p14="http://schemas.microsoft.com/office/powerpoint/2010/main" val="12145303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0963ED-195D-4CCB-AA95-A7D96F73BC3B}"/>
              </a:ext>
            </a:extLst>
          </p:cNvPr>
          <p:cNvSpPr>
            <a:spLocks noGrp="1"/>
          </p:cNvSpPr>
          <p:nvPr>
            <p:ph type="title"/>
          </p:nvPr>
        </p:nvSpPr>
        <p:spPr>
          <a:xfrm>
            <a:off x="266700" y="228600"/>
            <a:ext cx="8610600" cy="548640"/>
          </a:xfrm>
        </p:spPr>
        <p:txBody>
          <a:bodyPr/>
          <a:lstStyle/>
          <a:p>
            <a:pPr algn="ctr"/>
            <a:r>
              <a:rPr lang="en-US" dirty="0"/>
              <a:t>Alternative/additional home care resources:</a:t>
            </a:r>
            <a:br>
              <a:rPr lang="en-US" dirty="0"/>
            </a:br>
            <a:r>
              <a:rPr lang="en-US" b="1" dirty="0" err="1"/>
              <a:t>friendshipworks</a:t>
            </a:r>
            <a:endParaRPr lang="en-US" b="1" dirty="0"/>
          </a:p>
        </p:txBody>
      </p:sp>
      <p:sp>
        <p:nvSpPr>
          <p:cNvPr id="3" name="Content Placeholder 2">
            <a:extLst>
              <a:ext uri="{FF2B5EF4-FFF2-40B4-BE49-F238E27FC236}">
                <a16:creationId xmlns:a16="http://schemas.microsoft.com/office/drawing/2014/main" id="{CB20B488-B4E7-4A66-B00B-51CDBA01CB85}"/>
              </a:ext>
            </a:extLst>
          </p:cNvPr>
          <p:cNvSpPr>
            <a:spLocks noGrp="1"/>
          </p:cNvSpPr>
          <p:nvPr>
            <p:ph idx="1"/>
          </p:nvPr>
        </p:nvSpPr>
        <p:spPr>
          <a:xfrm>
            <a:off x="266700" y="1066800"/>
            <a:ext cx="8321040" cy="4538172"/>
          </a:xfrm>
        </p:spPr>
        <p:txBody>
          <a:bodyPr>
            <a:normAutofit/>
          </a:bodyPr>
          <a:lstStyle/>
          <a:p>
            <a:pPr marL="0" indent="0" algn="ctr"/>
            <a:r>
              <a:rPr lang="en-US" b="0" dirty="0" err="1"/>
              <a:t>FriendshipWorks</a:t>
            </a:r>
            <a:r>
              <a:rPr lang="en-US" b="0" dirty="0"/>
              <a:t> is a local nonprofit whose mission is to provide support, companionship, and connection to isolated older adults in the Greater Boston area. Some of their programs include:</a:t>
            </a:r>
          </a:p>
          <a:p>
            <a:pPr marL="285750" indent="-285750">
              <a:buFont typeface="Wingdings" panose="05000000000000000000" pitchFamily="2" charset="2"/>
              <a:buChar char="v"/>
            </a:pPr>
            <a:r>
              <a:rPr lang="en-US" dirty="0"/>
              <a:t>Friendly Visiting</a:t>
            </a:r>
            <a:r>
              <a:rPr lang="en-US" b="0" dirty="0"/>
              <a:t>: Friendly Visitors develop one-on-one relationships with older adults.  They visit once a week to drink coffee or tea, share stories, go for walks or do errands together or assist with small tasks. </a:t>
            </a:r>
          </a:p>
          <a:p>
            <a:pPr marL="285750" indent="-285750">
              <a:buFont typeface="Wingdings" panose="05000000000000000000" pitchFamily="2" charset="2"/>
              <a:buChar char="v"/>
            </a:pPr>
            <a:r>
              <a:rPr lang="en-US" dirty="0"/>
              <a:t>Medical Escorts</a:t>
            </a:r>
            <a:r>
              <a:rPr lang="en-US" b="0" dirty="0"/>
              <a:t>: Medical Escorts offers comfort, reassurance, and mobility/navigation assistance to elders beginning inside the home, continuing to the doctor’s office and appointment room, and ending with a safe return back inside the home. </a:t>
            </a:r>
          </a:p>
          <a:p>
            <a:pPr marL="285750" indent="-285750">
              <a:buFont typeface="Wingdings" panose="05000000000000000000" pitchFamily="2" charset="2"/>
              <a:buChar char="v"/>
            </a:pPr>
            <a:r>
              <a:rPr lang="en-US" dirty="0"/>
              <a:t>Friendly Helpers</a:t>
            </a:r>
            <a:r>
              <a:rPr lang="en-US" b="0" dirty="0"/>
              <a:t>: Volunteers provide short-term assistance to older adults who need help with specific tasks. Activities might include: helping with organization, seasonal tasks, errands, or picking up library books. </a:t>
            </a:r>
          </a:p>
          <a:p>
            <a:pPr marL="0" indent="0" algn="ctr"/>
            <a:r>
              <a:rPr lang="en-US" sz="1800" dirty="0"/>
              <a:t>All </a:t>
            </a:r>
            <a:r>
              <a:rPr lang="en-US" sz="1800" dirty="0" err="1"/>
              <a:t>FriendshipWorks</a:t>
            </a:r>
            <a:r>
              <a:rPr lang="en-US" sz="1800" dirty="0"/>
              <a:t> matches are volunteers, so there is no cost for services! </a:t>
            </a:r>
          </a:p>
          <a:p>
            <a:pPr marL="0" indent="0" algn="ctr"/>
            <a:r>
              <a:rPr lang="en-US" sz="1800" dirty="0"/>
              <a:t>For more information, please call </a:t>
            </a:r>
            <a:r>
              <a:rPr lang="en-US" sz="1800" dirty="0" err="1"/>
              <a:t>FriendshipWorks</a:t>
            </a:r>
            <a:r>
              <a:rPr lang="en-US" sz="1800" dirty="0"/>
              <a:t>: 617-482-1510</a:t>
            </a:r>
          </a:p>
          <a:p>
            <a:pPr marL="0" indent="0"/>
            <a:endParaRPr lang="en-US" b="0" dirty="0"/>
          </a:p>
        </p:txBody>
      </p:sp>
    </p:spTree>
    <p:extLst>
      <p:ext uri="{BB962C8B-B14F-4D97-AF65-F5344CB8AC3E}">
        <p14:creationId xmlns:p14="http://schemas.microsoft.com/office/powerpoint/2010/main" val="36110106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A615A4-BE52-4EF2-A9DA-E17C7BE32104}"/>
              </a:ext>
            </a:extLst>
          </p:cNvPr>
          <p:cNvSpPr>
            <a:spLocks noGrp="1"/>
          </p:cNvSpPr>
          <p:nvPr>
            <p:ph type="title"/>
          </p:nvPr>
        </p:nvSpPr>
        <p:spPr>
          <a:xfrm>
            <a:off x="373380" y="228600"/>
            <a:ext cx="8397240" cy="624840"/>
          </a:xfrm>
        </p:spPr>
        <p:txBody>
          <a:bodyPr/>
          <a:lstStyle/>
          <a:p>
            <a:pPr algn="ctr"/>
            <a:r>
              <a:rPr lang="en-US" dirty="0"/>
              <a:t>Alternative/additional home care resources:</a:t>
            </a:r>
            <a:br>
              <a:rPr lang="en-US" dirty="0"/>
            </a:br>
            <a:r>
              <a:rPr lang="en-US" b="1" dirty="0" err="1"/>
              <a:t>springwell</a:t>
            </a:r>
            <a:endParaRPr lang="en-US" b="1" dirty="0"/>
          </a:p>
        </p:txBody>
      </p:sp>
      <p:sp>
        <p:nvSpPr>
          <p:cNvPr id="3" name="Content Placeholder 2">
            <a:extLst>
              <a:ext uri="{FF2B5EF4-FFF2-40B4-BE49-F238E27FC236}">
                <a16:creationId xmlns:a16="http://schemas.microsoft.com/office/drawing/2014/main" id="{5CF5BA66-EF03-4D5C-BD0E-8F26B823F339}"/>
              </a:ext>
            </a:extLst>
          </p:cNvPr>
          <p:cNvSpPr>
            <a:spLocks noGrp="1"/>
          </p:cNvSpPr>
          <p:nvPr>
            <p:ph idx="1"/>
          </p:nvPr>
        </p:nvSpPr>
        <p:spPr>
          <a:xfrm>
            <a:off x="89058" y="1219200"/>
            <a:ext cx="8965884" cy="4004772"/>
          </a:xfrm>
        </p:spPr>
        <p:txBody>
          <a:bodyPr>
            <a:normAutofit/>
          </a:bodyPr>
          <a:lstStyle/>
          <a:p>
            <a:pPr algn="ctr"/>
            <a:r>
              <a:rPr lang="en-US" b="0" dirty="0"/>
              <a:t>Springwell is a private, non-profit organization that has been creating, managing, and coordinating a wide range of services for more than 45 years. Some of these services include:</a:t>
            </a:r>
          </a:p>
          <a:p>
            <a:pPr>
              <a:buFont typeface="Wingdings" panose="05000000000000000000" pitchFamily="2" charset="2"/>
              <a:buChar char="v"/>
            </a:pPr>
            <a:r>
              <a:rPr lang="en-US" b="0" dirty="0"/>
              <a:t>Home Delivered Meals</a:t>
            </a:r>
          </a:p>
          <a:p>
            <a:pPr>
              <a:buFont typeface="Wingdings" panose="05000000000000000000" pitchFamily="2" charset="2"/>
              <a:buChar char="v"/>
            </a:pPr>
            <a:r>
              <a:rPr lang="en-US" b="0" dirty="0"/>
              <a:t>Friendly Visiting Volunteers</a:t>
            </a:r>
          </a:p>
          <a:p>
            <a:pPr>
              <a:buFont typeface="Wingdings" panose="05000000000000000000" pitchFamily="2" charset="2"/>
              <a:buChar char="v"/>
            </a:pPr>
            <a:r>
              <a:rPr lang="en-US" b="0" dirty="0"/>
              <a:t>Information &amp; Referral</a:t>
            </a:r>
          </a:p>
          <a:p>
            <a:pPr>
              <a:buFont typeface="Wingdings" panose="05000000000000000000" pitchFamily="2" charset="2"/>
              <a:buChar char="v"/>
            </a:pPr>
            <a:r>
              <a:rPr lang="en-US" b="0" dirty="0"/>
              <a:t>In Home Services, which could include cleaning support, companionship, homemaking, respite care, laundry support, and personal care support. Additionally, this program could provide personal emergency response systems and medication dispensing systems. </a:t>
            </a:r>
          </a:p>
          <a:p>
            <a:pPr marL="0" indent="0"/>
            <a:r>
              <a:rPr lang="en-US" b="0" dirty="0"/>
              <a:t>       *cost of care depends on income*</a:t>
            </a:r>
          </a:p>
          <a:p>
            <a:pPr>
              <a:buFont typeface="Wingdings" panose="05000000000000000000" pitchFamily="2" charset="2"/>
              <a:buChar char="v"/>
            </a:pPr>
            <a:endParaRPr lang="en-US" b="0" dirty="0"/>
          </a:p>
          <a:p>
            <a:pPr marL="0" indent="0" algn="ctr"/>
            <a:r>
              <a:rPr lang="en-US" sz="1900" dirty="0"/>
              <a:t>For more information, please call Springwell: 617-926-4100</a:t>
            </a:r>
          </a:p>
        </p:txBody>
      </p:sp>
    </p:spTree>
    <p:extLst>
      <p:ext uri="{BB962C8B-B14F-4D97-AF65-F5344CB8AC3E}">
        <p14:creationId xmlns:p14="http://schemas.microsoft.com/office/powerpoint/2010/main" val="475488058"/>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295</TotalTime>
  <Words>1673</Words>
  <Application>Microsoft Office PowerPoint</Application>
  <PresentationFormat>On-screen Show (4:3)</PresentationFormat>
  <Paragraphs>138</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Franklin Gothic Book</vt:lpstr>
      <vt:lpstr>Franklin Gothic Medium</vt:lpstr>
      <vt:lpstr>Wingdings</vt:lpstr>
      <vt:lpstr>Angles</vt:lpstr>
      <vt:lpstr>Home and Escort Linkage Program (H.E.L.P.)  at the Brookline senior Center</vt:lpstr>
      <vt:lpstr>H.E.L.P. Staff</vt:lpstr>
      <vt:lpstr>H.E.L.P. Program</vt:lpstr>
      <vt:lpstr>Enrolling in the program</vt:lpstr>
      <vt:lpstr>Once THE INTAKE IS COMPLETE…</vt:lpstr>
      <vt:lpstr>Trusted transportation program (TTP/ICARE)</vt:lpstr>
      <vt:lpstr>BSC Medical transportation program</vt:lpstr>
      <vt:lpstr>Alternative/additional home care resources: friendshipworks</vt:lpstr>
      <vt:lpstr>Alternative/additional home care resources: springwell</vt:lpstr>
      <vt:lpstr>Alternative/additional home care resources: Private pay home care services</vt:lpstr>
      <vt:lpstr>P.a.r.c. program</vt:lpstr>
      <vt:lpstr>p.a.r.c. Process</vt:lpstr>
      <vt:lpstr>Equipment loan fund (E.l.f.)</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Home and Escort Linkage Program (H.E.L.P.)  at the Brookline senior Center</dc:title>
  <dc:creator>Katie McClean</dc:creator>
  <cp:lastModifiedBy>Katie McClean</cp:lastModifiedBy>
  <cp:revision>20</cp:revision>
  <dcterms:created xsi:type="dcterms:W3CDTF">2022-06-21T16:21:52Z</dcterms:created>
  <dcterms:modified xsi:type="dcterms:W3CDTF">2025-02-04T16:06:16Z</dcterms:modified>
</cp:coreProperties>
</file>